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76" r:id="rId3"/>
    <p:sldId id="278" r:id="rId4"/>
    <p:sldId id="275" r:id="rId5"/>
    <p:sldId id="277" r:id="rId6"/>
    <p:sldId id="280" r:id="rId7"/>
  </p:sldIdLst>
  <p:sldSz cx="9144000" cy="5143500" type="screen16x9"/>
  <p:notesSz cx="6858000" cy="9144000"/>
  <p:embeddedFontLst>
    <p:embeddedFont>
      <p:font typeface="Microsoft JhengHei" panose="020B0604030504040204" pitchFamily="34" charset="-120"/>
      <p:regular r:id="rId9"/>
      <p:bold r:id="rId10"/>
    </p:embeddedFont>
    <p:embeddedFont>
      <p:font typeface="Exo 2" pitchFamily="2" charset="0"/>
      <p:regular r:id="rId11"/>
      <p:bold r:id="rId12"/>
      <p:italic r:id="rId13"/>
      <p:boldItalic r:id="rId14"/>
    </p:embeddedFont>
    <p:embeddedFont>
      <p:font typeface="Fira Sans Extra Condensed Medium" panose="020B0603050000020004" pitchFamily="34" charset="0"/>
      <p:regular r:id="rId15"/>
      <p:bold r:id="rId16"/>
      <p:italic r:id="rId17"/>
      <p:boldItalic r:id="rId18"/>
    </p:embeddedFont>
    <p:embeddedFont>
      <p:font typeface="Nunito Light" panose="020F0302020204030204" pitchFamily="34" charset="0"/>
      <p:regular r:id="rId19"/>
      <p:italic r:id="rId20"/>
    </p:embeddedFont>
    <p:embeddedFont>
      <p:font typeface="Roboto Condensed" panose="020F0502020204030204" pitchFamily="34" charset="0"/>
      <p:regular r:id="rId21"/>
      <p:bold r:id="rId22"/>
      <p:italic r:id="rId23"/>
      <p:boldItalic r:id="rId24"/>
    </p:embeddedFont>
    <p:embeddedFont>
      <p:font typeface="Roboto Condensed Light" panose="020F030202020403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82A882-43B1-4000-8661-DA3D590C2BAA}">
  <a:tblStyle styleId="{E382A882-43B1-4000-8661-DA3D590C2B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34"/>
    <p:restoredTop sz="94673"/>
  </p:normalViewPr>
  <p:slideViewPr>
    <p:cSldViewPr snapToGrid="0" snapToObjects="1">
      <p:cViewPr>
        <p:scale>
          <a:sx n="126" d="100"/>
          <a:sy n="126" d="100"/>
        </p:scale>
        <p:origin x="960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font" Target="fonts/font20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font" Target="fonts/font19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1d562a05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1d562a052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3092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1d562a05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1d562a052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https://e-</a:t>
            </a:r>
            <a:r>
              <a:rPr lang="en-US" dirty="0" err="1"/>
              <a:t>info.org.tw</a:t>
            </a:r>
            <a:r>
              <a:rPr lang="en-US" dirty="0"/>
              <a:t>/node/226420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5279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1d562a05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1d562a052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044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1d562a05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1d562a052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technews.tw</a:t>
            </a:r>
            <a:r>
              <a:rPr lang="en-US" dirty="0"/>
              <a:t>/2021/02/11/a-new-wave-of-digitization-is-coming-software-robot-rpa-is-popular/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67976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1d562a05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1d562a052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vocus.cc</a:t>
            </a:r>
            <a:r>
              <a:rPr lang="en-US" dirty="0"/>
              <a:t>/article/5e9f04c4fd89780001bd72af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578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8"/>
          <p:cNvSpPr txBox="1">
            <a:spLocks noGrp="1"/>
          </p:cNvSpPr>
          <p:nvPr>
            <p:ph type="subTitle" idx="1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3"/>
          </p:nvPr>
        </p:nvSpPr>
        <p:spPr>
          <a:xfrm>
            <a:off x="723900" y="952500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>
            <a:spLocks noGrp="1"/>
          </p:cNvSpPr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ctrTitle" idx="2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3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ctrTitle" idx="4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subTitle" idx="5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ctrTitle" idx="2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ubTitle" idx="1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ctrTitle" idx="3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subTitle" idx="4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ctrTitle" idx="5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6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ctrTitle" idx="7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8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ctrTitle" idx="9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ubTitle" idx="13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ctrTitle" idx="14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ubTitle" idx="15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tutorial">
  <p:cSld name="CUSTOM_37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body" idx="1"/>
          </p:nvPr>
        </p:nvSpPr>
        <p:spPr>
          <a:xfrm>
            <a:off x="560500" y="1160825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964851" y="21462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" name="Google Shape;14;p3"/>
          <p:cNvSpPr>
            <a:spLocks noGrp="1"/>
          </p:cNvSpPr>
          <p:nvPr>
            <p:ph type="pic" idx="2"/>
          </p:nvPr>
        </p:nvSpPr>
        <p:spPr>
          <a:xfrm>
            <a:off x="4930100" y="1160825"/>
            <a:ext cx="3826500" cy="34512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722400" y="760925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title" idx="2" hasCustomPrompt="1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 idx="3" hasCustomPrompt="1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title" idx="5" hasCustomPrompt="1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27"/>
          <p:cNvSpPr txBox="1">
            <a:spLocks noGrp="1"/>
          </p:cNvSpPr>
          <p:nvPr>
            <p:ph type="subTitle" idx="6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8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sz="900" b="1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ctrTitle" idx="2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ctrTitle" idx="3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subTitle" idx="1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subTitle" idx="1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title" hasCustomPrompt="1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2"/>
          <p:cNvSpPr txBox="1">
            <a:spLocks noGrp="1"/>
          </p:cNvSpPr>
          <p:nvPr>
            <p:ph type="body" idx="1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70" r:id="rId18"/>
    <p:sldLayoutId id="2147483671" r:id="rId19"/>
    <p:sldLayoutId id="2147483672" r:id="rId20"/>
    <p:sldLayoutId id="2147483673" r:id="rId21"/>
    <p:sldLayoutId id="2147483674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靜心高中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金融科技夏令營</a:t>
            </a:r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台大財金所</a:t>
            </a:r>
            <a:endParaRPr/>
          </a:p>
        </p:txBody>
      </p:sp>
      <p:cxnSp>
        <p:nvCxnSpPr>
          <p:cNvPr id="153" name="Google Shape;153;p31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>
            <a:spLocks noGrp="1"/>
          </p:cNvSpPr>
          <p:nvPr>
            <p:ph type="body" idx="1"/>
          </p:nvPr>
        </p:nvSpPr>
        <p:spPr>
          <a:xfrm>
            <a:off x="751886" y="1182091"/>
            <a:ext cx="7508700" cy="20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zh-TW" altLang="en-US" dirty="0"/>
              <a:t>將各種自動化設備、生產線整合起來，搭配電腦程式設計，由中央電腦統一管理，使工作流程能夠更加順暢、安全、便利。</a:t>
            </a:r>
            <a:br>
              <a:rPr lang="zh-TW" altLang="en-US" dirty="0"/>
            </a:br>
            <a:endParaRPr dirty="0"/>
          </a:p>
        </p:txBody>
      </p:sp>
      <p:sp>
        <p:nvSpPr>
          <p:cNvPr id="222" name="Google Shape;222;p36"/>
          <p:cNvSpPr txBox="1">
            <a:spLocks noGrp="1"/>
          </p:cNvSpPr>
          <p:nvPr>
            <p:ph type="ctrTitle"/>
          </p:nvPr>
        </p:nvSpPr>
        <p:spPr>
          <a:xfrm>
            <a:off x="1964851" y="21462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>
                <a:solidFill>
                  <a:schemeClr val="hlink"/>
                </a:solidFill>
              </a:rPr>
              <a:t>程式在現今科技的實踐</a:t>
            </a:r>
            <a:endParaRPr dirty="0"/>
          </a:p>
        </p:txBody>
      </p:sp>
      <p:sp>
        <p:nvSpPr>
          <p:cNvPr id="223" name="Google Shape;223;p36"/>
          <p:cNvSpPr txBox="1">
            <a:spLocks noGrp="1"/>
          </p:cNvSpPr>
          <p:nvPr>
            <p:ph type="subTitle" idx="3"/>
          </p:nvPr>
        </p:nvSpPr>
        <p:spPr>
          <a:xfrm>
            <a:off x="722400" y="760925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400" b="1" dirty="0" err="1">
                <a:latin typeface="Roboto Condensed"/>
                <a:ea typeface="Roboto Condensed"/>
                <a:cs typeface="Roboto Condensed"/>
                <a:sym typeface="Roboto Condensed"/>
              </a:rPr>
              <a:t>工廠自動化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091F5D9-617F-9544-9C3D-BF5FEE3D1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49" y="2099493"/>
            <a:ext cx="4106017" cy="2463550"/>
          </a:xfrm>
          <a:prstGeom prst="rect">
            <a:avLst/>
          </a:prstGeom>
        </p:spPr>
      </p:pic>
      <p:grpSp>
        <p:nvGrpSpPr>
          <p:cNvPr id="12" name="群組 11">
            <a:extLst>
              <a:ext uri="{FF2B5EF4-FFF2-40B4-BE49-F238E27FC236}">
                <a16:creationId xmlns:a16="http://schemas.microsoft.com/office/drawing/2014/main" id="{B9BB8EA5-5DCF-B248-B38E-00591951CB82}"/>
              </a:ext>
            </a:extLst>
          </p:cNvPr>
          <p:cNvGrpSpPr/>
          <p:nvPr/>
        </p:nvGrpSpPr>
        <p:grpSpPr>
          <a:xfrm>
            <a:off x="5085080" y="1753182"/>
            <a:ext cx="3652520" cy="3113458"/>
            <a:chOff x="5196840" y="1574800"/>
            <a:chExt cx="3683000" cy="3139440"/>
          </a:xfrm>
        </p:grpSpPr>
        <p:sp>
          <p:nvSpPr>
            <p:cNvPr id="5" name="換頁連接器 4">
              <a:extLst>
                <a:ext uri="{FF2B5EF4-FFF2-40B4-BE49-F238E27FC236}">
                  <a16:creationId xmlns:a16="http://schemas.microsoft.com/office/drawing/2014/main" id="{A6076A2C-F8D5-7E40-B7EE-69466864D77F}"/>
                </a:ext>
              </a:extLst>
            </p:cNvPr>
            <p:cNvSpPr/>
            <p:nvPr/>
          </p:nvSpPr>
          <p:spPr>
            <a:xfrm rot="16200000">
              <a:off x="4968240" y="2357120"/>
              <a:ext cx="1209040" cy="751840"/>
            </a:xfrm>
            <a:prstGeom prst="flowChartOffpage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9567F955-F55A-414C-AAE4-FF4AED29A73D}"/>
                </a:ext>
              </a:extLst>
            </p:cNvPr>
            <p:cNvSpPr txBox="1"/>
            <p:nvPr/>
          </p:nvSpPr>
          <p:spPr>
            <a:xfrm>
              <a:off x="5340290" y="2326640"/>
              <a:ext cx="400110" cy="81047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kumimoji="1" lang="zh-TW" altLang="en-US" dirty="0">
                  <a:latin typeface=""/>
                </a:rPr>
                <a:t>生產型態</a:t>
              </a:r>
            </a:p>
          </p:txBody>
        </p:sp>
        <p:sp>
          <p:nvSpPr>
            <p:cNvPr id="10" name="換頁連接器 9">
              <a:extLst>
                <a:ext uri="{FF2B5EF4-FFF2-40B4-BE49-F238E27FC236}">
                  <a16:creationId xmlns:a16="http://schemas.microsoft.com/office/drawing/2014/main" id="{1D83F34B-B7CE-D942-BD0A-0CBCD4156845}"/>
                </a:ext>
              </a:extLst>
            </p:cNvPr>
            <p:cNvSpPr/>
            <p:nvPr/>
          </p:nvSpPr>
          <p:spPr>
            <a:xfrm rot="16200000">
              <a:off x="4978400" y="3728720"/>
              <a:ext cx="1209040" cy="751840"/>
            </a:xfrm>
            <a:prstGeom prst="flowChartOffpage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1825C84F-C647-0648-95D7-D570885BC050}"/>
                </a:ext>
              </a:extLst>
            </p:cNvPr>
            <p:cNvSpPr txBox="1"/>
            <p:nvPr/>
          </p:nvSpPr>
          <p:spPr>
            <a:xfrm>
              <a:off x="5350450" y="3698240"/>
              <a:ext cx="400110" cy="81047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kumimoji="1" lang="zh-TW" altLang="en-US" dirty="0"/>
                <a:t>營運模式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B54996F-298E-044E-924B-E744FD5E8CE4}"/>
                </a:ext>
              </a:extLst>
            </p:cNvPr>
            <p:cNvSpPr/>
            <p:nvPr/>
          </p:nvSpPr>
          <p:spPr>
            <a:xfrm>
              <a:off x="6116320" y="2103120"/>
              <a:ext cx="1239520" cy="123952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>
                <a:solidFill>
                  <a:schemeClr val="tx1"/>
                </a:solidFill>
                <a:latin typeface="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83B4F2F7-FE86-884F-8D5B-CA84BAAF35C2}"/>
                </a:ext>
              </a:extLst>
            </p:cNvPr>
            <p:cNvSpPr/>
            <p:nvPr/>
          </p:nvSpPr>
          <p:spPr>
            <a:xfrm>
              <a:off x="7640320" y="2103120"/>
              <a:ext cx="1239520" cy="123952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0AE2FC6D-9B5D-F745-A936-7500F67B15EA}"/>
                </a:ext>
              </a:extLst>
            </p:cNvPr>
            <p:cNvSpPr/>
            <p:nvPr/>
          </p:nvSpPr>
          <p:spPr>
            <a:xfrm>
              <a:off x="7640320" y="3474720"/>
              <a:ext cx="1239520" cy="123952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5F83C49-8B2A-FD48-9914-1580879956A2}"/>
                </a:ext>
              </a:extLst>
            </p:cNvPr>
            <p:cNvSpPr/>
            <p:nvPr/>
          </p:nvSpPr>
          <p:spPr>
            <a:xfrm>
              <a:off x="6136640" y="3474720"/>
              <a:ext cx="1239520" cy="123952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EACC7112-7E89-074F-824E-EF5EBF7FFA0A}"/>
                </a:ext>
              </a:extLst>
            </p:cNvPr>
            <p:cNvSpPr txBox="1"/>
            <p:nvPr/>
          </p:nvSpPr>
          <p:spPr>
            <a:xfrm>
              <a:off x="6203981" y="2143760"/>
              <a:ext cx="954107" cy="14157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高度標準化</a:t>
              </a:r>
              <a:endParaRPr kumimoji="1" lang="en-US" altLang="zh-TW" sz="1200" dirty="0">
                <a:solidFill>
                  <a:schemeClr val="tx1"/>
                </a:solidFill>
                <a:latin typeface=""/>
              </a:endParaRPr>
            </a:p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人為干預少</a:t>
              </a:r>
              <a:endParaRPr kumimoji="1" lang="en-US" altLang="zh-TW" sz="1200" dirty="0">
                <a:solidFill>
                  <a:schemeClr val="tx1"/>
                </a:solidFill>
                <a:latin typeface=""/>
              </a:endParaRPr>
            </a:p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產線更動低</a:t>
              </a:r>
              <a:endParaRPr kumimoji="1" lang="en-US" altLang="zh-TW" sz="1200" dirty="0">
                <a:solidFill>
                  <a:schemeClr val="tx1"/>
                </a:solidFill>
                <a:latin typeface=""/>
              </a:endParaRPr>
            </a:p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生產量大</a:t>
              </a:r>
            </a:p>
            <a:p>
              <a:endParaRPr kumimoji="1" lang="zh-TW" altLang="en-US" dirty="0"/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C979DF3-0C6D-B742-AD6F-6FEED17BFD2F}"/>
                </a:ext>
              </a:extLst>
            </p:cNvPr>
            <p:cNvSpPr txBox="1"/>
            <p:nvPr/>
          </p:nvSpPr>
          <p:spPr>
            <a:xfrm>
              <a:off x="7727327" y="2133600"/>
              <a:ext cx="1107996" cy="11663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混線生產</a:t>
              </a:r>
              <a:endParaRPr kumimoji="1" lang="en-US" altLang="zh-TW" sz="1200" dirty="0">
                <a:solidFill>
                  <a:schemeClr val="tx1"/>
                </a:solidFill>
                <a:latin typeface=""/>
              </a:endParaRPr>
            </a:p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少量多樣</a:t>
              </a:r>
              <a:endParaRPr kumimoji="1" lang="en-US" altLang="zh-TW" sz="1200" dirty="0">
                <a:solidFill>
                  <a:schemeClr val="tx1"/>
                </a:solidFill>
                <a:latin typeface=""/>
              </a:endParaRPr>
            </a:p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訴求彈性</a:t>
              </a:r>
              <a:endParaRPr kumimoji="1" lang="en-US" altLang="zh-TW" sz="1200" dirty="0">
                <a:solidFill>
                  <a:schemeClr val="tx1"/>
                </a:solidFill>
                <a:latin typeface=""/>
              </a:endParaRPr>
            </a:p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市場變化快速</a:t>
              </a:r>
              <a:endParaRPr kumimoji="1" lang="zh-TW" altLang="en-US" dirty="0"/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841DE7CA-09B8-4847-82A0-31B7AC48AB30}"/>
                </a:ext>
              </a:extLst>
            </p:cNvPr>
            <p:cNvSpPr txBox="1"/>
            <p:nvPr/>
          </p:nvSpPr>
          <p:spPr>
            <a:xfrm>
              <a:off x="7707011" y="3606800"/>
              <a:ext cx="1107996" cy="8893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可依業者訴求</a:t>
              </a:r>
              <a:endParaRPr kumimoji="1" lang="en-US" altLang="zh-TW" sz="1200" dirty="0">
                <a:solidFill>
                  <a:schemeClr val="tx1"/>
                </a:solidFill>
                <a:latin typeface=""/>
              </a:endParaRPr>
            </a:p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漸進式擴充</a:t>
              </a:r>
              <a:endParaRPr kumimoji="1" lang="en-US" altLang="zh-TW" sz="1200" dirty="0">
                <a:solidFill>
                  <a:schemeClr val="tx1"/>
                </a:solidFill>
                <a:latin typeface=""/>
              </a:endParaRPr>
            </a:p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自動化規模</a:t>
              </a:r>
              <a:endParaRPr kumimoji="1" lang="zh-TW" altLang="en-US" sz="1200" dirty="0"/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E2F1287F-99EA-7E42-B4DF-FBEFC85B00D0}"/>
                </a:ext>
              </a:extLst>
            </p:cNvPr>
            <p:cNvSpPr txBox="1"/>
            <p:nvPr/>
          </p:nvSpPr>
          <p:spPr>
            <a:xfrm>
              <a:off x="6213491" y="3860800"/>
              <a:ext cx="954107" cy="3353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TW" altLang="en-US" sz="1200" dirty="0">
                  <a:solidFill>
                    <a:schemeClr val="tx1"/>
                  </a:solidFill>
                  <a:latin typeface=""/>
                </a:rPr>
                <a:t>投入成本高</a:t>
              </a:r>
              <a:endParaRPr kumimoji="1" lang="en-US" altLang="zh-TW" sz="1200" dirty="0">
                <a:solidFill>
                  <a:schemeClr val="tx1"/>
                </a:solidFill>
                <a:latin typeface="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C09BF27-F171-054A-A287-91A861194559}"/>
                </a:ext>
              </a:extLst>
            </p:cNvPr>
            <p:cNvSpPr/>
            <p:nvPr/>
          </p:nvSpPr>
          <p:spPr>
            <a:xfrm>
              <a:off x="6126480" y="1574800"/>
              <a:ext cx="1229360" cy="406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無人工廠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2F42B6F2-B692-994C-89DA-EE2AAA557761}"/>
                </a:ext>
              </a:extLst>
            </p:cNvPr>
            <p:cNvSpPr/>
            <p:nvPr/>
          </p:nvSpPr>
          <p:spPr>
            <a:xfrm>
              <a:off x="7630160" y="1574800"/>
              <a:ext cx="1229360" cy="406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b="1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人機共工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3183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>
            <a:spLocks noGrp="1"/>
          </p:cNvSpPr>
          <p:nvPr>
            <p:ph type="body" idx="1"/>
          </p:nvPr>
        </p:nvSpPr>
        <p:spPr>
          <a:xfrm>
            <a:off x="751886" y="1182091"/>
            <a:ext cx="5606384" cy="5616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zh-TW" altLang="en-US" dirty="0"/>
              <a:t>將物品裝上晶片連上網，再寫程式將其應用在我們的生活中。</a:t>
            </a:r>
            <a:br>
              <a:rPr lang="zh-TW" altLang="en-US" dirty="0"/>
            </a:br>
            <a:endParaRPr dirty="0"/>
          </a:p>
        </p:txBody>
      </p:sp>
      <p:sp>
        <p:nvSpPr>
          <p:cNvPr id="222" name="Google Shape;222;p36"/>
          <p:cNvSpPr txBox="1">
            <a:spLocks noGrp="1"/>
          </p:cNvSpPr>
          <p:nvPr>
            <p:ph type="ctrTitle"/>
          </p:nvPr>
        </p:nvSpPr>
        <p:spPr>
          <a:xfrm>
            <a:off x="1964851" y="21462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>
                <a:solidFill>
                  <a:schemeClr val="hlink"/>
                </a:solidFill>
              </a:rPr>
              <a:t>程式在現今科技的實踐</a:t>
            </a:r>
            <a:endParaRPr dirty="0"/>
          </a:p>
        </p:txBody>
      </p:sp>
      <p:sp>
        <p:nvSpPr>
          <p:cNvPr id="223" name="Google Shape;223;p36"/>
          <p:cNvSpPr txBox="1">
            <a:spLocks noGrp="1"/>
          </p:cNvSpPr>
          <p:nvPr>
            <p:ph type="subTitle" idx="3"/>
          </p:nvPr>
        </p:nvSpPr>
        <p:spPr>
          <a:xfrm>
            <a:off x="722400" y="760925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400" b="1" dirty="0" err="1">
                <a:latin typeface="Roboto Condensed"/>
                <a:cs typeface="Roboto Condensed"/>
                <a:sym typeface="Roboto Condensed"/>
              </a:rPr>
              <a:t>物聯網</a:t>
            </a:r>
            <a:endParaRPr dirty="0"/>
          </a:p>
        </p:txBody>
      </p:sp>
      <p:sp>
        <p:nvSpPr>
          <p:cNvPr id="8" name="Google Shape;221;p36">
            <a:extLst>
              <a:ext uri="{FF2B5EF4-FFF2-40B4-BE49-F238E27FC236}">
                <a16:creationId xmlns:a16="http://schemas.microsoft.com/office/drawing/2014/main" id="{B24859C8-E17B-064B-9781-654EF3B79566}"/>
              </a:ext>
            </a:extLst>
          </p:cNvPr>
          <p:cNvSpPr txBox="1">
            <a:spLocks/>
          </p:cNvSpPr>
          <p:nvPr/>
        </p:nvSpPr>
        <p:spPr>
          <a:xfrm>
            <a:off x="4830595" y="1846331"/>
            <a:ext cx="5606384" cy="2567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4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b="1" dirty="0"/>
              <a:t>台電的智慧型電表</a:t>
            </a:r>
            <a:endParaRPr lang="en-US" altLang="zh-TW" b="1" dirty="0"/>
          </a:p>
          <a:p>
            <a:pPr marL="152400" indent="0">
              <a:lnSpc>
                <a:spcPct val="150000"/>
              </a:lnSpc>
              <a:buNone/>
            </a:pPr>
            <a:r>
              <a:rPr lang="zh-TW" altLang="en-US" dirty="0"/>
              <a:t>利用程式自動讀表後，寫回台電的資料庫裡面</a:t>
            </a:r>
            <a:endParaRPr lang="en-US" altLang="zh-TW" dirty="0"/>
          </a:p>
          <a:p>
            <a:pPr marL="152400" indent="0">
              <a:lnSpc>
                <a:spcPct val="150000"/>
              </a:lnSpc>
              <a:buNone/>
            </a:pPr>
            <a:r>
              <a:rPr lang="zh-TW" altLang="en-US" dirty="0"/>
              <a:t>台電除了能省下人力外也能得到更精確的數字</a:t>
            </a:r>
            <a:endParaRPr lang="en-US" altLang="zh-TW" dirty="0"/>
          </a:p>
          <a:p>
            <a:pPr marL="152400" indent="0">
              <a:lnSpc>
                <a:spcPct val="150000"/>
              </a:lnSpc>
              <a:buNone/>
            </a:pPr>
            <a:r>
              <a:rPr lang="zh-TW" altLang="en-US" dirty="0"/>
              <a:t>此外民眾也能隨時透過</a:t>
            </a:r>
            <a:r>
              <a:rPr lang="en-US" altLang="zh-TW" dirty="0"/>
              <a:t>APP</a:t>
            </a:r>
            <a:r>
              <a:rPr lang="zh-TW" altLang="en-US" dirty="0"/>
              <a:t>得知家裡用電量</a:t>
            </a:r>
            <a:endParaRPr lang="en-US" altLang="zh-TW" dirty="0"/>
          </a:p>
          <a:p>
            <a:pPr marL="152400" indent="0">
              <a:lnSpc>
                <a:spcPct val="150000"/>
              </a:lnSpc>
              <a:buNone/>
            </a:pPr>
            <a:r>
              <a:rPr lang="zh-TW" altLang="en-US" dirty="0"/>
              <a:t>達到節能減碳</a:t>
            </a:r>
            <a:endParaRPr lang="en-US" altLang="zh-TW" dirty="0"/>
          </a:p>
          <a:p>
            <a:pPr marL="152400" indent="0">
              <a:lnSpc>
                <a:spcPct val="150000"/>
              </a:lnSpc>
              <a:buNone/>
            </a:pPr>
            <a:endParaRPr lang="en-US" altLang="zh-TW" dirty="0"/>
          </a:p>
          <a:p>
            <a:pPr marL="152400" indent="0">
              <a:lnSpc>
                <a:spcPct val="150000"/>
              </a:lnSpc>
              <a:buNone/>
            </a:pPr>
            <a:endParaRPr lang="en-US" altLang="zh-TW" dirty="0"/>
          </a:p>
          <a:p>
            <a:pPr marL="152400" indent="0">
              <a:lnSpc>
                <a:spcPct val="150000"/>
              </a:lnSpc>
              <a:buNone/>
            </a:pPr>
            <a:endParaRPr lang="zh-TW" altLang="en-US" dirty="0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5D1587B9-CE5B-5446-BEF3-8E543F79D37F}"/>
              </a:ext>
            </a:extLst>
          </p:cNvPr>
          <p:cNvGrpSpPr/>
          <p:nvPr/>
        </p:nvGrpSpPr>
        <p:grpSpPr>
          <a:xfrm>
            <a:off x="716692" y="1870000"/>
            <a:ext cx="3971544" cy="2910678"/>
            <a:chOff x="716692" y="1870000"/>
            <a:chExt cx="3971544" cy="2910678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DD3C5A05-AA6D-FE4F-8D13-8689437361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1" r="67665" b="1872"/>
            <a:stretch/>
          </p:blipFill>
          <p:spPr>
            <a:xfrm>
              <a:off x="716692" y="1955359"/>
              <a:ext cx="1291281" cy="2567214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0062B42A-D09A-644E-BA05-A2A9F17E6A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8537" t="-2667" r="-762" b="276"/>
            <a:stretch/>
          </p:blipFill>
          <p:spPr>
            <a:xfrm>
              <a:off x="3378629" y="1870000"/>
              <a:ext cx="1309607" cy="2678751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262135FC-F53D-FE4F-9C27-33BC268419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142" r="34968" b="1658"/>
            <a:stretch/>
          </p:blipFill>
          <p:spPr>
            <a:xfrm>
              <a:off x="2030278" y="1944910"/>
              <a:ext cx="1255363" cy="2572846"/>
            </a:xfrm>
            <a:prstGeom prst="rect">
              <a:avLst/>
            </a:prstGeom>
          </p:spPr>
        </p:pic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2105238F-DAEE-F54B-A4EA-822CCFB59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654106">
              <a:off x="3157533" y="4467392"/>
              <a:ext cx="452942" cy="3132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7969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 59">
            <a:extLst>
              <a:ext uri="{FF2B5EF4-FFF2-40B4-BE49-F238E27FC236}">
                <a16:creationId xmlns:a16="http://schemas.microsoft.com/office/drawing/2014/main" id="{C8DB1BCE-439B-204F-8253-6AB3315EE1AB}"/>
              </a:ext>
            </a:extLst>
          </p:cNvPr>
          <p:cNvSpPr/>
          <p:nvPr/>
        </p:nvSpPr>
        <p:spPr>
          <a:xfrm>
            <a:off x="1214199" y="3382198"/>
            <a:ext cx="2408663" cy="7582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dirty="0"/>
              <a:t>AI</a:t>
            </a:r>
            <a:r>
              <a:rPr kumimoji="1" lang="zh-TW" altLang="en-US" sz="2000" dirty="0"/>
              <a:t> 不擅長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188E834-B927-ED42-8856-27CF55B20E19}"/>
              </a:ext>
            </a:extLst>
          </p:cNvPr>
          <p:cNvSpPr/>
          <p:nvPr/>
        </p:nvSpPr>
        <p:spPr>
          <a:xfrm>
            <a:off x="5118410" y="1650380"/>
            <a:ext cx="2408663" cy="7582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dirty="0"/>
              <a:t>AI</a:t>
            </a:r>
            <a:r>
              <a:rPr kumimoji="1" lang="zh-TW" altLang="en-US" sz="2000" dirty="0"/>
              <a:t> 擅長</a:t>
            </a:r>
          </a:p>
        </p:txBody>
      </p:sp>
      <p:sp>
        <p:nvSpPr>
          <p:cNvPr id="222" name="Google Shape;222;p36"/>
          <p:cNvSpPr txBox="1">
            <a:spLocks noGrp="1"/>
          </p:cNvSpPr>
          <p:nvPr>
            <p:ph type="ctrTitle"/>
          </p:nvPr>
        </p:nvSpPr>
        <p:spPr>
          <a:xfrm>
            <a:off x="1964851" y="21462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>
                <a:solidFill>
                  <a:schemeClr val="hlink"/>
                </a:solidFill>
              </a:rPr>
              <a:t>程式在現今科技的實踐</a:t>
            </a:r>
            <a:endParaRPr dirty="0"/>
          </a:p>
        </p:txBody>
      </p:sp>
      <p:sp>
        <p:nvSpPr>
          <p:cNvPr id="223" name="Google Shape;223;p36"/>
          <p:cNvSpPr txBox="1">
            <a:spLocks noGrp="1"/>
          </p:cNvSpPr>
          <p:nvPr>
            <p:ph type="subTitle" idx="3"/>
          </p:nvPr>
        </p:nvSpPr>
        <p:spPr>
          <a:xfrm>
            <a:off x="722400" y="760925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400" b="1" dirty="0" err="1">
                <a:latin typeface="Roboto Condensed"/>
                <a:ea typeface="Roboto Condensed"/>
                <a:cs typeface="Roboto Condensed"/>
                <a:sym typeface="Roboto Condensed"/>
              </a:rPr>
              <a:t>機器學習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E67C0AB-2153-494D-B077-EAA6A4D89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781411" y="2137894"/>
            <a:ext cx="3619677" cy="2225304"/>
          </a:xfrm>
          <a:prstGeom prst="rect">
            <a:avLst/>
          </a:prstGeom>
        </p:spPr>
      </p:pic>
      <p:cxnSp>
        <p:nvCxnSpPr>
          <p:cNvPr id="4" name="直線箭頭接點 3">
            <a:extLst>
              <a:ext uri="{FF2B5EF4-FFF2-40B4-BE49-F238E27FC236}">
                <a16:creationId xmlns:a16="http://schemas.microsoft.com/office/drawing/2014/main" id="{7B541E75-3E53-9742-BAD1-01C678CAEE29}"/>
              </a:ext>
            </a:extLst>
          </p:cNvPr>
          <p:cNvCxnSpPr>
            <a:cxnSpLocks/>
          </p:cNvCxnSpPr>
          <p:nvPr/>
        </p:nvCxnSpPr>
        <p:spPr>
          <a:xfrm>
            <a:off x="1136469" y="2899954"/>
            <a:ext cx="67926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箭頭接點 9">
            <a:extLst>
              <a:ext uri="{FF2B5EF4-FFF2-40B4-BE49-F238E27FC236}">
                <a16:creationId xmlns:a16="http://schemas.microsoft.com/office/drawing/2014/main" id="{9C9A5C66-E2D1-D243-A9E4-DD9ACCFA204E}"/>
              </a:ext>
            </a:extLst>
          </p:cNvPr>
          <p:cNvCxnSpPr>
            <a:cxnSpLocks/>
          </p:cNvCxnSpPr>
          <p:nvPr/>
        </p:nvCxnSpPr>
        <p:spPr>
          <a:xfrm flipV="1">
            <a:off x="4411211" y="1483112"/>
            <a:ext cx="0" cy="29953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C6255C0F-217C-6648-8FCE-CA893AABE935}"/>
              </a:ext>
            </a:extLst>
          </p:cNvPr>
          <p:cNvSpPr/>
          <p:nvPr/>
        </p:nvSpPr>
        <p:spPr>
          <a:xfrm>
            <a:off x="3801649" y="972140"/>
            <a:ext cx="4572000" cy="37587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b="1" dirty="0"/>
              <a:t>情境無關</a:t>
            </a:r>
            <a:endParaRPr lang="en-US" altLang="zh-TW" b="1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70D0446-0D35-9248-AEC9-26451004AF50}"/>
              </a:ext>
            </a:extLst>
          </p:cNvPr>
          <p:cNvSpPr/>
          <p:nvPr/>
        </p:nvSpPr>
        <p:spPr>
          <a:xfrm>
            <a:off x="3691002" y="4606776"/>
            <a:ext cx="4572000" cy="37587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b="1" dirty="0"/>
              <a:t>情境高度相關</a:t>
            </a:r>
            <a:endParaRPr lang="en-US" altLang="zh-TW" b="1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B217344-8B65-3749-9758-01713AC8603B}"/>
              </a:ext>
            </a:extLst>
          </p:cNvPr>
          <p:cNvSpPr/>
          <p:nvPr/>
        </p:nvSpPr>
        <p:spPr>
          <a:xfrm>
            <a:off x="8039621" y="2667331"/>
            <a:ext cx="4572000" cy="37587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b="1" dirty="0"/>
              <a:t>樣本多</a:t>
            </a:r>
            <a:endParaRPr lang="en-US" altLang="zh-TW" b="1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05C1479-5336-2A4D-B873-8EDC6B2A730E}"/>
              </a:ext>
            </a:extLst>
          </p:cNvPr>
          <p:cNvSpPr/>
          <p:nvPr/>
        </p:nvSpPr>
        <p:spPr>
          <a:xfrm>
            <a:off x="0" y="2694471"/>
            <a:ext cx="4572000" cy="37587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b="1" dirty="0"/>
              <a:t>樣本少</a:t>
            </a:r>
            <a:endParaRPr lang="en-US" altLang="zh-TW" b="1" dirty="0"/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1958E488-3E4D-DE40-8466-97C717D19BB3}"/>
              </a:ext>
            </a:extLst>
          </p:cNvPr>
          <p:cNvSpPr/>
          <p:nvPr/>
        </p:nvSpPr>
        <p:spPr>
          <a:xfrm>
            <a:off x="2966037" y="1557937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8962A21D-4DF3-CE4D-87FD-11E3F02ED68D}"/>
              </a:ext>
            </a:extLst>
          </p:cNvPr>
          <p:cNvSpPr/>
          <p:nvPr/>
        </p:nvSpPr>
        <p:spPr>
          <a:xfrm>
            <a:off x="3378414" y="2050996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橢圓 18">
            <a:extLst>
              <a:ext uri="{FF2B5EF4-FFF2-40B4-BE49-F238E27FC236}">
                <a16:creationId xmlns:a16="http://schemas.microsoft.com/office/drawing/2014/main" id="{47E58A7C-DBE6-0543-B238-0E1407BE4F27}"/>
              </a:ext>
            </a:extLst>
          </p:cNvPr>
          <p:cNvSpPr/>
          <p:nvPr/>
        </p:nvSpPr>
        <p:spPr>
          <a:xfrm>
            <a:off x="1702014" y="1844808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橢圓 19">
            <a:extLst>
              <a:ext uri="{FF2B5EF4-FFF2-40B4-BE49-F238E27FC236}">
                <a16:creationId xmlns:a16="http://schemas.microsoft.com/office/drawing/2014/main" id="{5D55921F-4D99-594E-B7A7-67C9F8D05078}"/>
              </a:ext>
            </a:extLst>
          </p:cNvPr>
          <p:cNvSpPr/>
          <p:nvPr/>
        </p:nvSpPr>
        <p:spPr>
          <a:xfrm>
            <a:off x="2177143" y="3476385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橢圓 20">
            <a:extLst>
              <a:ext uri="{FF2B5EF4-FFF2-40B4-BE49-F238E27FC236}">
                <a16:creationId xmlns:a16="http://schemas.microsoft.com/office/drawing/2014/main" id="{BE02DF97-C4A1-CA43-843D-1B86C9D194F5}"/>
              </a:ext>
            </a:extLst>
          </p:cNvPr>
          <p:cNvSpPr/>
          <p:nvPr/>
        </p:nvSpPr>
        <p:spPr>
          <a:xfrm>
            <a:off x="4041802" y="3583961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橢圓 21">
            <a:extLst>
              <a:ext uri="{FF2B5EF4-FFF2-40B4-BE49-F238E27FC236}">
                <a16:creationId xmlns:a16="http://schemas.microsoft.com/office/drawing/2014/main" id="{75F1400F-829A-0441-BAB5-E7932A7F23DC}"/>
              </a:ext>
            </a:extLst>
          </p:cNvPr>
          <p:cNvSpPr/>
          <p:nvPr/>
        </p:nvSpPr>
        <p:spPr>
          <a:xfrm>
            <a:off x="3423238" y="3808078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BC7502B6-56AD-1D4E-9DAB-90A8D81C56F2}"/>
              </a:ext>
            </a:extLst>
          </p:cNvPr>
          <p:cNvSpPr/>
          <p:nvPr/>
        </p:nvSpPr>
        <p:spPr>
          <a:xfrm>
            <a:off x="1818555" y="3933583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A7E1C408-8D9A-DE48-9F64-57DABE63B1FA}"/>
              </a:ext>
            </a:extLst>
          </p:cNvPr>
          <p:cNvSpPr/>
          <p:nvPr/>
        </p:nvSpPr>
        <p:spPr>
          <a:xfrm>
            <a:off x="1406179" y="4417678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9B1B4471-DA88-5D48-B96A-F6E74F71D08B}"/>
              </a:ext>
            </a:extLst>
          </p:cNvPr>
          <p:cNvSpPr/>
          <p:nvPr/>
        </p:nvSpPr>
        <p:spPr>
          <a:xfrm>
            <a:off x="2697097" y="4265278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6" name="橢圓 25">
            <a:extLst>
              <a:ext uri="{FF2B5EF4-FFF2-40B4-BE49-F238E27FC236}">
                <a16:creationId xmlns:a16="http://schemas.microsoft.com/office/drawing/2014/main" id="{B41B508E-EF49-3649-9DC1-2E3D824901E8}"/>
              </a:ext>
            </a:extLst>
          </p:cNvPr>
          <p:cNvSpPr/>
          <p:nvPr/>
        </p:nvSpPr>
        <p:spPr>
          <a:xfrm>
            <a:off x="4373497" y="3189513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橢圓 26">
            <a:extLst>
              <a:ext uri="{FF2B5EF4-FFF2-40B4-BE49-F238E27FC236}">
                <a16:creationId xmlns:a16="http://schemas.microsoft.com/office/drawing/2014/main" id="{538733CC-8E5A-3641-93CF-AFA89095BE28}"/>
              </a:ext>
            </a:extLst>
          </p:cNvPr>
          <p:cNvSpPr/>
          <p:nvPr/>
        </p:nvSpPr>
        <p:spPr>
          <a:xfrm>
            <a:off x="5081709" y="3431560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8" name="橢圓 27">
            <a:extLst>
              <a:ext uri="{FF2B5EF4-FFF2-40B4-BE49-F238E27FC236}">
                <a16:creationId xmlns:a16="http://schemas.microsoft.com/office/drawing/2014/main" id="{C5450FE2-400D-3F49-965D-1F4AAF5FAD80}"/>
              </a:ext>
            </a:extLst>
          </p:cNvPr>
          <p:cNvSpPr/>
          <p:nvPr/>
        </p:nvSpPr>
        <p:spPr>
          <a:xfrm>
            <a:off x="4705191" y="4032196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9" name="橢圓 28">
            <a:extLst>
              <a:ext uri="{FF2B5EF4-FFF2-40B4-BE49-F238E27FC236}">
                <a16:creationId xmlns:a16="http://schemas.microsoft.com/office/drawing/2014/main" id="{151C577C-0E36-3F41-AC11-C6C0C135AB8B}"/>
              </a:ext>
            </a:extLst>
          </p:cNvPr>
          <p:cNvSpPr/>
          <p:nvPr/>
        </p:nvSpPr>
        <p:spPr>
          <a:xfrm>
            <a:off x="5547873" y="4381820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橢圓 29">
            <a:extLst>
              <a:ext uri="{FF2B5EF4-FFF2-40B4-BE49-F238E27FC236}">
                <a16:creationId xmlns:a16="http://schemas.microsoft.com/office/drawing/2014/main" id="{EFB06BDE-D2B3-9041-8CCE-C970BF8DEB3A}"/>
              </a:ext>
            </a:extLst>
          </p:cNvPr>
          <p:cNvSpPr/>
          <p:nvPr/>
        </p:nvSpPr>
        <p:spPr>
          <a:xfrm>
            <a:off x="6480202" y="3960479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8EF63BC1-1BD0-4049-B762-91E330C75D77}"/>
              </a:ext>
            </a:extLst>
          </p:cNvPr>
          <p:cNvSpPr/>
          <p:nvPr/>
        </p:nvSpPr>
        <p:spPr>
          <a:xfrm>
            <a:off x="6928437" y="3359844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00A5D7BE-0945-7045-BA55-23E2E4377542}"/>
              </a:ext>
            </a:extLst>
          </p:cNvPr>
          <p:cNvSpPr/>
          <p:nvPr/>
        </p:nvSpPr>
        <p:spPr>
          <a:xfrm>
            <a:off x="6014037" y="3010220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6326E36B-3A43-1E4C-B607-00DFB881F771}"/>
              </a:ext>
            </a:extLst>
          </p:cNvPr>
          <p:cNvSpPr/>
          <p:nvPr/>
        </p:nvSpPr>
        <p:spPr>
          <a:xfrm>
            <a:off x="6300907" y="2588879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EE095138-B621-AF48-A386-28FF358421C9}"/>
              </a:ext>
            </a:extLst>
          </p:cNvPr>
          <p:cNvSpPr/>
          <p:nvPr/>
        </p:nvSpPr>
        <p:spPr>
          <a:xfrm>
            <a:off x="6641566" y="2239255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2A8C9F1F-6D20-1745-B646-130A73A60266}"/>
              </a:ext>
            </a:extLst>
          </p:cNvPr>
          <p:cNvSpPr/>
          <p:nvPr/>
        </p:nvSpPr>
        <p:spPr>
          <a:xfrm>
            <a:off x="5234107" y="2033067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橢圓 35">
            <a:extLst>
              <a:ext uri="{FF2B5EF4-FFF2-40B4-BE49-F238E27FC236}">
                <a16:creationId xmlns:a16="http://schemas.microsoft.com/office/drawing/2014/main" id="{4B2FF4F9-E78E-F74E-BD36-42E06F281B7D}"/>
              </a:ext>
            </a:extLst>
          </p:cNvPr>
          <p:cNvSpPr/>
          <p:nvPr/>
        </p:nvSpPr>
        <p:spPr>
          <a:xfrm>
            <a:off x="5565801" y="1674478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7" name="橢圓 36">
            <a:extLst>
              <a:ext uri="{FF2B5EF4-FFF2-40B4-BE49-F238E27FC236}">
                <a16:creationId xmlns:a16="http://schemas.microsoft.com/office/drawing/2014/main" id="{861C585A-910C-9646-9921-8F2AE2017589}"/>
              </a:ext>
            </a:extLst>
          </p:cNvPr>
          <p:cNvSpPr/>
          <p:nvPr/>
        </p:nvSpPr>
        <p:spPr>
          <a:xfrm>
            <a:off x="7125660" y="1378643"/>
            <a:ext cx="104003" cy="10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9E198E4-817C-9241-BE0A-F7D0DE1176F6}"/>
              </a:ext>
            </a:extLst>
          </p:cNvPr>
          <p:cNvSpPr/>
          <p:nvPr/>
        </p:nvSpPr>
        <p:spPr>
          <a:xfrm>
            <a:off x="3095405" y="1693252"/>
            <a:ext cx="1331629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最佳排程預測</a:t>
            </a:r>
            <a:endParaRPr lang="en-US" altLang="zh-TW" sz="1200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FD03A3FF-7D7D-AA43-87DF-DE3F809EF61A}"/>
              </a:ext>
            </a:extLst>
          </p:cNvPr>
          <p:cNvSpPr/>
          <p:nvPr/>
        </p:nvSpPr>
        <p:spPr>
          <a:xfrm>
            <a:off x="2188439" y="1109672"/>
            <a:ext cx="1331629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醫療診斷</a:t>
            </a:r>
            <a:endParaRPr lang="en-US" altLang="zh-TW" sz="1200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4D61E69-5EB2-894E-ABC8-25846BD85056}"/>
              </a:ext>
            </a:extLst>
          </p:cNvPr>
          <p:cNvSpPr/>
          <p:nvPr/>
        </p:nvSpPr>
        <p:spPr>
          <a:xfrm>
            <a:off x="1103053" y="2031506"/>
            <a:ext cx="1331629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設備故障預測</a:t>
            </a:r>
            <a:endParaRPr lang="en-US" altLang="zh-TW" sz="1200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F8A28CC7-7A05-3C4A-AAE6-F493251C6149}"/>
              </a:ext>
            </a:extLst>
          </p:cNvPr>
          <p:cNvSpPr/>
          <p:nvPr/>
        </p:nvSpPr>
        <p:spPr>
          <a:xfrm>
            <a:off x="1668048" y="3020248"/>
            <a:ext cx="1331629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颱風路徑預測</a:t>
            </a:r>
            <a:endParaRPr lang="en-US" altLang="zh-TW" sz="1200" dirty="0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64CB5CDA-11FC-C542-9F4D-D950A29979B7}"/>
              </a:ext>
            </a:extLst>
          </p:cNvPr>
          <p:cNvSpPr/>
          <p:nvPr/>
        </p:nvSpPr>
        <p:spPr>
          <a:xfrm>
            <a:off x="783384" y="3484881"/>
            <a:ext cx="1331629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災害處理</a:t>
            </a:r>
            <a:endParaRPr lang="en-US" altLang="zh-TW" sz="1200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832A4634-F320-CF42-B8CE-452CE2166B0C}"/>
              </a:ext>
            </a:extLst>
          </p:cNvPr>
          <p:cNvSpPr/>
          <p:nvPr/>
        </p:nvSpPr>
        <p:spPr>
          <a:xfrm>
            <a:off x="266710" y="4083330"/>
            <a:ext cx="1331629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預測戰爭</a:t>
            </a:r>
            <a:endParaRPr lang="en-US" altLang="zh-TW" sz="1200" dirty="0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FDD29E2C-145A-4C4D-B5D8-8D1DB72E7635}"/>
              </a:ext>
            </a:extLst>
          </p:cNvPr>
          <p:cNvSpPr/>
          <p:nvPr/>
        </p:nvSpPr>
        <p:spPr>
          <a:xfrm>
            <a:off x="2080642" y="4458754"/>
            <a:ext cx="1331629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經濟表現預測</a:t>
            </a:r>
            <a:endParaRPr lang="en-US" altLang="zh-TW" sz="1200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EBE8F41-56D0-344A-BC08-21B9A8F557D1}"/>
              </a:ext>
            </a:extLst>
          </p:cNvPr>
          <p:cNvSpPr/>
          <p:nvPr/>
        </p:nvSpPr>
        <p:spPr>
          <a:xfrm>
            <a:off x="2935569" y="3986686"/>
            <a:ext cx="1331629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新創表現預測</a:t>
            </a:r>
            <a:endParaRPr lang="en-US" altLang="zh-TW" sz="1200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C553E713-3438-DF44-9ACA-F9DF3E996242}"/>
              </a:ext>
            </a:extLst>
          </p:cNvPr>
          <p:cNvSpPr/>
          <p:nvPr/>
        </p:nvSpPr>
        <p:spPr>
          <a:xfrm>
            <a:off x="2965305" y="3235837"/>
            <a:ext cx="1331629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en-US" altLang="zh-TW" sz="1200" dirty="0"/>
              <a:t>B2B</a:t>
            </a:r>
            <a:r>
              <a:rPr lang="zh-TW" altLang="en-US" sz="1200" dirty="0"/>
              <a:t>訂單預測</a:t>
            </a:r>
            <a:endParaRPr lang="en-US" altLang="zh-TW" sz="1200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1C30B7BD-BE31-4A45-805E-D6D0A4487E8F}"/>
              </a:ext>
            </a:extLst>
          </p:cNvPr>
          <p:cNvSpPr/>
          <p:nvPr/>
        </p:nvSpPr>
        <p:spPr>
          <a:xfrm>
            <a:off x="4344339" y="2908734"/>
            <a:ext cx="1331629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信用卡盜刷</a:t>
            </a:r>
            <a:endParaRPr lang="en-US" altLang="zh-TW" sz="1200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DC036181-83DF-A24C-A056-0C8D634E3F9A}"/>
              </a:ext>
            </a:extLst>
          </p:cNvPr>
          <p:cNvSpPr/>
          <p:nvPr/>
        </p:nvSpPr>
        <p:spPr>
          <a:xfrm>
            <a:off x="5121207" y="3273007"/>
            <a:ext cx="1647583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個人信用風險預測</a:t>
            </a:r>
            <a:endParaRPr lang="en-US" altLang="zh-TW" sz="1200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4A26EFD5-6CDD-B14A-8260-BC68959A3E90}"/>
              </a:ext>
            </a:extLst>
          </p:cNvPr>
          <p:cNvSpPr/>
          <p:nvPr/>
        </p:nvSpPr>
        <p:spPr>
          <a:xfrm>
            <a:off x="4727197" y="3815700"/>
            <a:ext cx="1647583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自駕車</a:t>
            </a:r>
            <a:endParaRPr lang="en-US" altLang="zh-TW" sz="1200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2274FD54-ED26-5D4B-94C5-E6974DD08422}"/>
              </a:ext>
            </a:extLst>
          </p:cNvPr>
          <p:cNvSpPr/>
          <p:nvPr/>
        </p:nvSpPr>
        <p:spPr>
          <a:xfrm>
            <a:off x="5637880" y="4313788"/>
            <a:ext cx="1647583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對話機器人</a:t>
            </a:r>
            <a:endParaRPr lang="en-US" altLang="zh-TW" sz="1200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D3A0C5EE-A814-9F40-B481-16B9A3A5B8F8}"/>
              </a:ext>
            </a:extLst>
          </p:cNvPr>
          <p:cNvSpPr/>
          <p:nvPr/>
        </p:nvSpPr>
        <p:spPr>
          <a:xfrm>
            <a:off x="6526261" y="3830569"/>
            <a:ext cx="1647583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程式交易</a:t>
            </a:r>
            <a:endParaRPr lang="en-US" altLang="zh-TW" sz="1200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7CC9DEB-54A2-914C-AD31-AD4EF5100393}"/>
              </a:ext>
            </a:extLst>
          </p:cNvPr>
          <p:cNvSpPr/>
          <p:nvPr/>
        </p:nvSpPr>
        <p:spPr>
          <a:xfrm>
            <a:off x="6990895" y="3269291"/>
            <a:ext cx="1647583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個人化行銷</a:t>
            </a:r>
            <a:endParaRPr lang="en-US" altLang="zh-TW" sz="1200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3E86FCF3-2C17-D64D-B882-4D02CA866244}"/>
              </a:ext>
            </a:extLst>
          </p:cNvPr>
          <p:cNvSpPr/>
          <p:nvPr/>
        </p:nvSpPr>
        <p:spPr>
          <a:xfrm>
            <a:off x="6039325" y="2875282"/>
            <a:ext cx="1647583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來客量預測</a:t>
            </a:r>
            <a:endParaRPr lang="en-US" altLang="zh-TW" sz="1200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51640FA5-FC5C-D441-B8C6-F93F3EBB7DAE}"/>
              </a:ext>
            </a:extLst>
          </p:cNvPr>
          <p:cNvSpPr/>
          <p:nvPr/>
        </p:nvSpPr>
        <p:spPr>
          <a:xfrm>
            <a:off x="6403599" y="2447818"/>
            <a:ext cx="1647583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人臉辨識</a:t>
            </a:r>
            <a:endParaRPr lang="en-US" altLang="zh-TW" sz="1200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86415CED-B87E-A549-AFFF-AA2668E1701B}"/>
              </a:ext>
            </a:extLst>
          </p:cNvPr>
          <p:cNvSpPr/>
          <p:nvPr/>
        </p:nvSpPr>
        <p:spPr>
          <a:xfrm>
            <a:off x="6678663" y="2020355"/>
            <a:ext cx="1647583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車流計算</a:t>
            </a:r>
            <a:endParaRPr lang="en-US" altLang="zh-TW" sz="1200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09877F57-277F-CD4B-A59A-0E0A80A5CFC0}"/>
              </a:ext>
            </a:extLst>
          </p:cNvPr>
          <p:cNvSpPr/>
          <p:nvPr/>
        </p:nvSpPr>
        <p:spPr>
          <a:xfrm>
            <a:off x="7120995" y="1146842"/>
            <a:ext cx="1647583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下棋</a:t>
            </a:r>
            <a:endParaRPr lang="en-US" altLang="zh-TW" sz="1200" dirty="0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DF4414A5-BE79-464A-92FA-13377D0E6E36}"/>
              </a:ext>
            </a:extLst>
          </p:cNvPr>
          <p:cNvSpPr/>
          <p:nvPr/>
        </p:nvSpPr>
        <p:spPr>
          <a:xfrm>
            <a:off x="5533805" y="1343847"/>
            <a:ext cx="1647583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車牌辨識</a:t>
            </a:r>
            <a:endParaRPr lang="en-US" altLang="zh-TW" sz="1200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711CA470-8020-F744-9F6C-3476DC0F0AAC}"/>
              </a:ext>
            </a:extLst>
          </p:cNvPr>
          <p:cNvSpPr/>
          <p:nvPr/>
        </p:nvSpPr>
        <p:spPr>
          <a:xfrm>
            <a:off x="4604537" y="2154169"/>
            <a:ext cx="1647583" cy="335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zh-TW" altLang="en-US" sz="1200" dirty="0"/>
              <a:t>產品瑕疵檢測</a:t>
            </a:r>
            <a:endParaRPr lang="en-US" altLang="zh-TW" sz="1200" dirty="0"/>
          </a:p>
        </p:txBody>
      </p:sp>
    </p:spTree>
    <p:extLst>
      <p:ext uri="{BB962C8B-B14F-4D97-AF65-F5344CB8AC3E}">
        <p14:creationId xmlns:p14="http://schemas.microsoft.com/office/powerpoint/2010/main" val="228339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>
            <a:spLocks noGrp="1"/>
          </p:cNvSpPr>
          <p:nvPr>
            <p:ph type="ctrTitle"/>
          </p:nvPr>
        </p:nvSpPr>
        <p:spPr>
          <a:xfrm>
            <a:off x="1964851" y="21462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>
                <a:solidFill>
                  <a:schemeClr val="hlink"/>
                </a:solidFill>
              </a:rPr>
              <a:t>程式在現今科技的實踐</a:t>
            </a:r>
            <a:endParaRPr dirty="0"/>
          </a:p>
        </p:txBody>
      </p:sp>
      <p:sp>
        <p:nvSpPr>
          <p:cNvPr id="223" name="Google Shape;223;p36"/>
          <p:cNvSpPr txBox="1">
            <a:spLocks noGrp="1"/>
          </p:cNvSpPr>
          <p:nvPr>
            <p:ph type="subTitle" idx="3"/>
          </p:nvPr>
        </p:nvSpPr>
        <p:spPr>
          <a:xfrm>
            <a:off x="722400" y="760925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400" b="1" dirty="0" err="1">
                <a:latin typeface="Roboto Condensed"/>
                <a:ea typeface="Roboto Condensed"/>
                <a:cs typeface="Roboto Condensed"/>
                <a:sym typeface="Roboto Condensed"/>
              </a:rPr>
              <a:t>機器人流程自動化（RPA</a:t>
            </a:r>
            <a:r>
              <a:rPr lang="en" sz="1400" b="1" dirty="0">
                <a:latin typeface="Roboto Condensed"/>
                <a:ea typeface="Roboto Condensed"/>
                <a:cs typeface="Roboto Condensed"/>
                <a:sym typeface="Roboto Condensed"/>
              </a:rPr>
              <a:t>）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CFB1B37-9D90-0C41-BC23-B1E472B34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783863" y="866048"/>
            <a:ext cx="5154868" cy="2220303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54CDFC2A-D1CD-8748-9793-9A387D6D8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7830" y="1500598"/>
            <a:ext cx="3793519" cy="2957845"/>
          </a:xfrm>
          <a:prstGeom prst="rect">
            <a:avLst/>
          </a:prstGeom>
        </p:spPr>
      </p:pic>
      <p:sp>
        <p:nvSpPr>
          <p:cNvPr id="20" name="Google Shape;221;p36">
            <a:extLst>
              <a:ext uri="{FF2B5EF4-FFF2-40B4-BE49-F238E27FC236}">
                <a16:creationId xmlns:a16="http://schemas.microsoft.com/office/drawing/2014/main" id="{B35DCFFA-227B-4143-B7B4-43DB15E17167}"/>
              </a:ext>
            </a:extLst>
          </p:cNvPr>
          <p:cNvSpPr txBox="1">
            <a:spLocks/>
          </p:cNvSpPr>
          <p:nvPr/>
        </p:nvSpPr>
        <p:spPr>
          <a:xfrm>
            <a:off x="5913896" y="1170104"/>
            <a:ext cx="3230104" cy="1254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4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b="1" dirty="0">
                <a:solidFill>
                  <a:srgbClr val="0070C0"/>
                </a:solidFill>
              </a:rPr>
              <a:t>機器學習與預測模型</a:t>
            </a:r>
            <a:endParaRPr lang="en-US" altLang="zh-TW" b="1" dirty="0">
              <a:solidFill>
                <a:srgbClr val="0070C0"/>
              </a:solidFill>
            </a:endParaRPr>
          </a:p>
          <a:p>
            <a:pPr marL="152400" indent="0">
              <a:lnSpc>
                <a:spcPct val="150000"/>
              </a:lnSpc>
              <a:buNone/>
            </a:pPr>
            <a:r>
              <a:rPr lang="zh-TW" altLang="en-US" dirty="0"/>
              <a:t>從大量數據中學習，找出重要特徵</a:t>
            </a:r>
            <a:endParaRPr lang="en-US" altLang="zh-TW" dirty="0"/>
          </a:p>
          <a:p>
            <a:pPr marL="152400" indent="0">
              <a:lnSpc>
                <a:spcPct val="150000"/>
              </a:lnSpc>
              <a:buNone/>
            </a:pPr>
            <a:r>
              <a:rPr lang="zh-TW" altLang="en-US" dirty="0"/>
              <a:t>執行預測</a:t>
            </a:r>
            <a:endParaRPr lang="en-US" altLang="zh-TW" dirty="0"/>
          </a:p>
          <a:p>
            <a:pPr marL="152400" indent="0">
              <a:lnSpc>
                <a:spcPct val="150000"/>
              </a:lnSpc>
              <a:buNone/>
            </a:pPr>
            <a:endParaRPr lang="en-US" altLang="zh-TW" dirty="0"/>
          </a:p>
          <a:p>
            <a:pPr marL="152400" indent="0">
              <a:lnSpc>
                <a:spcPct val="150000"/>
              </a:lnSpc>
              <a:buNone/>
            </a:pPr>
            <a:endParaRPr lang="zh-TW" altLang="en-US" dirty="0"/>
          </a:p>
        </p:txBody>
      </p:sp>
      <p:sp>
        <p:nvSpPr>
          <p:cNvPr id="21" name="Google Shape;221;p36">
            <a:extLst>
              <a:ext uri="{FF2B5EF4-FFF2-40B4-BE49-F238E27FC236}">
                <a16:creationId xmlns:a16="http://schemas.microsoft.com/office/drawing/2014/main" id="{4ACE4FB6-F96A-5949-8FB7-3B31BC76608C}"/>
              </a:ext>
            </a:extLst>
          </p:cNvPr>
          <p:cNvSpPr txBox="1">
            <a:spLocks/>
          </p:cNvSpPr>
          <p:nvPr/>
        </p:nvSpPr>
        <p:spPr>
          <a:xfrm>
            <a:off x="6384950" y="2389304"/>
            <a:ext cx="2832622" cy="146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4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b="1" dirty="0">
                <a:solidFill>
                  <a:srgbClr val="0070C0"/>
                </a:solidFill>
              </a:rPr>
              <a:t>預測與優化</a:t>
            </a:r>
            <a:endParaRPr lang="en-US" altLang="zh-TW" b="1" dirty="0">
              <a:solidFill>
                <a:srgbClr val="0070C0"/>
              </a:solidFill>
            </a:endParaRPr>
          </a:p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dirty="0"/>
              <a:t>根據過去的歷史資料，預測未來</a:t>
            </a:r>
            <a:endParaRPr lang="en-US" altLang="zh-TW" dirty="0"/>
          </a:p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dirty="0"/>
              <a:t>的趨勢及事件，在特定限制條件</a:t>
            </a:r>
            <a:endParaRPr lang="en-US" altLang="zh-TW" dirty="0"/>
          </a:p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dirty="0"/>
              <a:t>下，達到最好的效果</a:t>
            </a:r>
            <a:endParaRPr lang="en-US" altLang="zh-TW" dirty="0"/>
          </a:p>
          <a:p>
            <a:pPr marL="152400" indent="0">
              <a:lnSpc>
                <a:spcPct val="150000"/>
              </a:lnSpc>
              <a:buNone/>
            </a:pPr>
            <a:endParaRPr lang="zh-TW" altLang="en-US" dirty="0"/>
          </a:p>
        </p:txBody>
      </p:sp>
      <p:sp>
        <p:nvSpPr>
          <p:cNvPr id="22" name="Google Shape;221;p36">
            <a:extLst>
              <a:ext uri="{FF2B5EF4-FFF2-40B4-BE49-F238E27FC236}">
                <a16:creationId xmlns:a16="http://schemas.microsoft.com/office/drawing/2014/main" id="{71B223DC-2E9E-FC4C-B383-66C84303DB94}"/>
              </a:ext>
            </a:extLst>
          </p:cNvPr>
          <p:cNvSpPr txBox="1">
            <a:spLocks/>
          </p:cNvSpPr>
          <p:nvPr/>
        </p:nvSpPr>
        <p:spPr>
          <a:xfrm>
            <a:off x="5770095" y="3959287"/>
            <a:ext cx="2832622" cy="146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4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b="1" dirty="0">
                <a:solidFill>
                  <a:srgbClr val="0070C0"/>
                </a:solidFill>
              </a:rPr>
              <a:t>自然語言處理</a:t>
            </a:r>
            <a:endParaRPr lang="en-US" altLang="zh-TW" b="1" dirty="0">
              <a:solidFill>
                <a:srgbClr val="0070C0"/>
              </a:solidFill>
            </a:endParaRPr>
          </a:p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dirty="0"/>
              <a:t>文字資料的分析與歸類</a:t>
            </a:r>
          </a:p>
        </p:txBody>
      </p:sp>
      <p:sp>
        <p:nvSpPr>
          <p:cNvPr id="23" name="Google Shape;221;p36">
            <a:extLst>
              <a:ext uri="{FF2B5EF4-FFF2-40B4-BE49-F238E27FC236}">
                <a16:creationId xmlns:a16="http://schemas.microsoft.com/office/drawing/2014/main" id="{72341913-D455-E54F-B229-332960D961B2}"/>
              </a:ext>
            </a:extLst>
          </p:cNvPr>
          <p:cNvSpPr txBox="1">
            <a:spLocks/>
          </p:cNvSpPr>
          <p:nvPr/>
        </p:nvSpPr>
        <p:spPr>
          <a:xfrm>
            <a:off x="625281" y="3675507"/>
            <a:ext cx="2832622" cy="146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4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b="1" dirty="0">
                <a:solidFill>
                  <a:srgbClr val="0070C0"/>
                </a:solidFill>
              </a:rPr>
              <a:t>影像辨識</a:t>
            </a:r>
            <a:endParaRPr lang="en-US" altLang="zh-TW" b="1" dirty="0">
              <a:solidFill>
                <a:srgbClr val="0070C0"/>
              </a:solidFill>
            </a:endParaRPr>
          </a:p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dirty="0"/>
              <a:t>影像處理分析與歸類</a:t>
            </a:r>
          </a:p>
        </p:txBody>
      </p:sp>
      <p:sp>
        <p:nvSpPr>
          <p:cNvPr id="24" name="Google Shape;221;p36">
            <a:extLst>
              <a:ext uri="{FF2B5EF4-FFF2-40B4-BE49-F238E27FC236}">
                <a16:creationId xmlns:a16="http://schemas.microsoft.com/office/drawing/2014/main" id="{CA92E3FC-7B1F-6647-A1FA-9EB0FB354D91}"/>
              </a:ext>
            </a:extLst>
          </p:cNvPr>
          <p:cNvSpPr txBox="1">
            <a:spLocks/>
          </p:cNvSpPr>
          <p:nvPr/>
        </p:nvSpPr>
        <p:spPr>
          <a:xfrm>
            <a:off x="87520" y="2440044"/>
            <a:ext cx="2832622" cy="146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4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b="1" dirty="0">
                <a:solidFill>
                  <a:srgbClr val="0070C0"/>
                </a:solidFill>
              </a:rPr>
              <a:t>即時決策支援</a:t>
            </a:r>
            <a:endParaRPr lang="en-US" altLang="zh-TW" b="1" dirty="0">
              <a:solidFill>
                <a:srgbClr val="0070C0"/>
              </a:solidFill>
            </a:endParaRPr>
          </a:p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dirty="0"/>
              <a:t>即時的業務規則與分析模型</a:t>
            </a:r>
            <a:endParaRPr lang="en-US" altLang="zh-TW" dirty="0"/>
          </a:p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dirty="0"/>
              <a:t>運用，快速支援商業決策</a:t>
            </a:r>
          </a:p>
        </p:txBody>
      </p:sp>
      <p:sp>
        <p:nvSpPr>
          <p:cNvPr id="25" name="Google Shape;221;p36">
            <a:extLst>
              <a:ext uri="{FF2B5EF4-FFF2-40B4-BE49-F238E27FC236}">
                <a16:creationId xmlns:a16="http://schemas.microsoft.com/office/drawing/2014/main" id="{9CC0F2B7-AD08-584F-9DE6-EC869C8E50CC}"/>
              </a:ext>
            </a:extLst>
          </p:cNvPr>
          <p:cNvSpPr txBox="1">
            <a:spLocks/>
          </p:cNvSpPr>
          <p:nvPr/>
        </p:nvSpPr>
        <p:spPr>
          <a:xfrm>
            <a:off x="547949" y="1241498"/>
            <a:ext cx="2832622" cy="146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4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b="1" dirty="0">
                <a:solidFill>
                  <a:srgbClr val="0070C0"/>
                </a:solidFill>
              </a:rPr>
              <a:t>流程診斷與監控</a:t>
            </a:r>
            <a:endParaRPr lang="en-US" altLang="zh-TW" b="1" dirty="0">
              <a:solidFill>
                <a:srgbClr val="0070C0"/>
              </a:solidFill>
            </a:endParaRPr>
          </a:p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dirty="0"/>
              <a:t>分析作業流程的資料，</a:t>
            </a:r>
            <a:endParaRPr lang="en-US" altLang="zh-TW" dirty="0"/>
          </a:p>
          <a:p>
            <a:pPr marL="152400" indent="0">
              <a:lnSpc>
                <a:spcPct val="150000"/>
              </a:lnSpc>
              <a:buFont typeface="Roboto Condensed Light"/>
              <a:buNone/>
            </a:pPr>
            <a:r>
              <a:rPr lang="zh-TW" altLang="en-US" dirty="0"/>
              <a:t>找出影響作業效率的關鍵因素</a:t>
            </a:r>
          </a:p>
        </p:txBody>
      </p:sp>
    </p:spTree>
    <p:extLst>
      <p:ext uri="{BB962C8B-B14F-4D97-AF65-F5344CB8AC3E}">
        <p14:creationId xmlns:p14="http://schemas.microsoft.com/office/powerpoint/2010/main" val="1517163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>
            <a:spLocks noGrp="1"/>
          </p:cNvSpPr>
          <p:nvPr>
            <p:ph type="body" idx="1"/>
          </p:nvPr>
        </p:nvSpPr>
        <p:spPr>
          <a:xfrm>
            <a:off x="751886" y="1182091"/>
            <a:ext cx="7508700" cy="20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zh-TW" altLang="en-US" dirty="0"/>
              <a:t>利用程式、軟體等等的方式，讓一切傳統金融相關的行為變成更為便利。</a:t>
            </a:r>
          </a:p>
          <a:p>
            <a:pPr marL="152400" indent="0">
              <a:buNone/>
            </a:pPr>
            <a:br>
              <a:rPr lang="zh-TW" altLang="en-US" dirty="0"/>
            </a:br>
            <a:endParaRPr dirty="0"/>
          </a:p>
        </p:txBody>
      </p:sp>
      <p:sp>
        <p:nvSpPr>
          <p:cNvPr id="222" name="Google Shape;222;p36"/>
          <p:cNvSpPr txBox="1">
            <a:spLocks noGrp="1"/>
          </p:cNvSpPr>
          <p:nvPr>
            <p:ph type="ctrTitle"/>
          </p:nvPr>
        </p:nvSpPr>
        <p:spPr>
          <a:xfrm>
            <a:off x="1964851" y="21462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>
                <a:solidFill>
                  <a:schemeClr val="hlink"/>
                </a:solidFill>
              </a:rPr>
              <a:t>程式在現今科技的實踐</a:t>
            </a:r>
            <a:endParaRPr dirty="0"/>
          </a:p>
        </p:txBody>
      </p:sp>
      <p:sp>
        <p:nvSpPr>
          <p:cNvPr id="223" name="Google Shape;223;p36"/>
          <p:cNvSpPr txBox="1">
            <a:spLocks noGrp="1"/>
          </p:cNvSpPr>
          <p:nvPr>
            <p:ph type="subTitle" idx="3"/>
          </p:nvPr>
        </p:nvSpPr>
        <p:spPr>
          <a:xfrm>
            <a:off x="722400" y="760925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400" b="1" dirty="0" err="1">
                <a:latin typeface="Roboto Condensed"/>
                <a:ea typeface="Roboto Condensed"/>
                <a:cs typeface="Roboto Condensed"/>
                <a:sym typeface="Roboto Condensed"/>
              </a:rPr>
              <a:t>金融科技</a:t>
            </a:r>
            <a:r>
              <a:rPr lang="en" sz="1400" b="1" dirty="0">
                <a:latin typeface="Roboto Condensed"/>
                <a:ea typeface="Roboto Condensed"/>
                <a:cs typeface="Roboto Condensed"/>
                <a:sym typeface="Roboto Condensed"/>
              </a:rPr>
              <a:t> FinTech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F480912-66D3-B44E-9D2A-C9E5388614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55565" y="914644"/>
            <a:ext cx="6412959" cy="397540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3D605A4-1EDA-D243-9CEB-62A93DB7E5B0}"/>
              </a:ext>
            </a:extLst>
          </p:cNvPr>
          <p:cNvSpPr/>
          <p:nvPr/>
        </p:nvSpPr>
        <p:spPr>
          <a:xfrm>
            <a:off x="1524000" y="539750"/>
            <a:ext cx="6096000" cy="4064000"/>
          </a:xfrm>
          <a:prstGeom prst="rect">
            <a:avLst/>
          </a:prstGeom>
        </p:spPr>
        <p:txBody>
          <a:bodyPr/>
          <a:lstStyle/>
          <a:p>
            <a:pPr lvl="0">
              <a:buChar char="•"/>
            </a:pPr>
            <a:endParaRPr lang="zh-TW" altLang="en-US"/>
          </a:p>
          <a:p>
            <a:pPr lvl="0">
              <a:buChar char="•"/>
            </a:pPr>
            <a:endParaRPr lang="zh-TW" altLang="en-US"/>
          </a:p>
          <a:p>
            <a:pPr lvl="0">
              <a:buChar char="•"/>
            </a:pPr>
            <a:endParaRPr lang="zh-TW" altLang="en-US"/>
          </a:p>
          <a:p>
            <a:pPr lvl="0">
              <a:buChar char="•"/>
            </a:pPr>
            <a:endParaRPr lang="zh-TW" altLang="en-US"/>
          </a:p>
        </p:txBody>
      </p:sp>
      <p:sp>
        <p:nvSpPr>
          <p:cNvPr id="8" name="六邊形 7">
            <a:extLst>
              <a:ext uri="{FF2B5EF4-FFF2-40B4-BE49-F238E27FC236}">
                <a16:creationId xmlns:a16="http://schemas.microsoft.com/office/drawing/2014/main" id="{E103DAEA-C3B8-D64E-A76C-31ED4FFDF9F5}"/>
              </a:ext>
            </a:extLst>
          </p:cNvPr>
          <p:cNvSpPr/>
          <p:nvPr/>
        </p:nvSpPr>
        <p:spPr>
          <a:xfrm>
            <a:off x="1585914" y="1814513"/>
            <a:ext cx="1557338" cy="134302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b="1" dirty="0">
                <a:solidFill>
                  <a:schemeClr val="tx1"/>
                </a:solidFill>
              </a:rPr>
              <a:t>創新支付</a:t>
            </a:r>
            <a:endParaRPr kumimoji="1" lang="en-US" altLang="zh-TW" sz="1600" b="1" dirty="0">
              <a:solidFill>
                <a:schemeClr val="tx1"/>
              </a:solidFill>
            </a:endParaRPr>
          </a:p>
          <a:p>
            <a:pPr algn="ctr"/>
            <a:endParaRPr kumimoji="1" lang="en-US" altLang="zh-TW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虛擬貨幣</a:t>
            </a:r>
            <a:endParaRPr kumimoji="1" lang="en-US" altLang="zh-TW" sz="1150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行動支付</a:t>
            </a:r>
            <a:endParaRPr kumimoji="1" lang="en-US" altLang="zh-TW" sz="1150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en-US" altLang="zh-TW" sz="1150" dirty="0">
                <a:solidFill>
                  <a:schemeClr val="tx1"/>
                </a:solidFill>
              </a:rPr>
              <a:t>P2P</a:t>
            </a:r>
            <a:r>
              <a:rPr kumimoji="1" lang="zh-TW" altLang="en-US" sz="1150" dirty="0">
                <a:solidFill>
                  <a:schemeClr val="tx1"/>
                </a:solidFill>
              </a:rPr>
              <a:t>支付</a:t>
            </a:r>
            <a:endParaRPr kumimoji="1" lang="en-US" altLang="zh-TW" sz="1150" dirty="0">
              <a:solidFill>
                <a:schemeClr val="tx1"/>
              </a:solidFill>
            </a:endParaRPr>
          </a:p>
        </p:txBody>
      </p:sp>
      <p:sp>
        <p:nvSpPr>
          <p:cNvPr id="13" name="六邊形 12">
            <a:extLst>
              <a:ext uri="{FF2B5EF4-FFF2-40B4-BE49-F238E27FC236}">
                <a16:creationId xmlns:a16="http://schemas.microsoft.com/office/drawing/2014/main" id="{615A999C-DF6C-954C-A238-DEA83735F832}"/>
              </a:ext>
            </a:extLst>
          </p:cNvPr>
          <p:cNvSpPr/>
          <p:nvPr/>
        </p:nvSpPr>
        <p:spPr>
          <a:xfrm>
            <a:off x="3452814" y="1824038"/>
            <a:ext cx="1557338" cy="134302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b="1" dirty="0">
                <a:solidFill>
                  <a:schemeClr val="tx1"/>
                </a:solidFill>
              </a:rPr>
              <a:t>未來保障</a:t>
            </a:r>
            <a:endParaRPr kumimoji="1" lang="en-US" altLang="zh-TW" sz="1600" b="1" dirty="0">
              <a:solidFill>
                <a:schemeClr val="tx1"/>
              </a:solidFill>
            </a:endParaRPr>
          </a:p>
          <a:p>
            <a:pPr algn="ctr"/>
            <a:endParaRPr kumimoji="1" lang="en-US" altLang="zh-TW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共享式經濟</a:t>
            </a:r>
            <a:endParaRPr kumimoji="1" lang="en-US" altLang="zh-TW" sz="1150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穿戴式裝置</a:t>
            </a:r>
            <a:endParaRPr kumimoji="1" lang="en-US" altLang="zh-TW" sz="1150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物聯網保險</a:t>
            </a:r>
            <a:endParaRPr kumimoji="1" lang="en-US" altLang="zh-TW" sz="1150" dirty="0">
              <a:solidFill>
                <a:schemeClr val="tx1"/>
              </a:solidFill>
            </a:endParaRPr>
          </a:p>
        </p:txBody>
      </p:sp>
      <p:sp>
        <p:nvSpPr>
          <p:cNvPr id="14" name="六邊形 13">
            <a:extLst>
              <a:ext uri="{FF2B5EF4-FFF2-40B4-BE49-F238E27FC236}">
                <a16:creationId xmlns:a16="http://schemas.microsoft.com/office/drawing/2014/main" id="{546ED0F5-6DDC-FF42-B0AE-6DB1CE3C7F14}"/>
              </a:ext>
            </a:extLst>
          </p:cNvPr>
          <p:cNvSpPr/>
          <p:nvPr/>
        </p:nvSpPr>
        <p:spPr>
          <a:xfrm>
            <a:off x="5334002" y="1819275"/>
            <a:ext cx="1557338" cy="134302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b="1" dirty="0">
                <a:solidFill>
                  <a:schemeClr val="tx1"/>
                </a:solidFill>
              </a:rPr>
              <a:t>存貸徵信</a:t>
            </a:r>
            <a:endParaRPr kumimoji="1" lang="en-US" altLang="zh-TW" sz="1600" b="1" dirty="0">
              <a:solidFill>
                <a:schemeClr val="tx1"/>
              </a:solidFill>
            </a:endParaRPr>
          </a:p>
          <a:p>
            <a:pPr algn="ctr"/>
            <a:endParaRPr kumimoji="1" lang="en-US" altLang="zh-TW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en-US" altLang="zh-TW" sz="1150" dirty="0">
                <a:solidFill>
                  <a:schemeClr val="tx1"/>
                </a:solidFill>
              </a:rPr>
              <a:t>P2P</a:t>
            </a:r>
            <a:r>
              <a:rPr kumimoji="1" lang="zh-TW" altLang="en-US" sz="1150" dirty="0">
                <a:solidFill>
                  <a:schemeClr val="tx1"/>
                </a:solidFill>
              </a:rPr>
              <a:t>借貸</a:t>
            </a:r>
            <a:endParaRPr kumimoji="1" lang="en-US" altLang="zh-TW" sz="1150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en-US" altLang="zh-TW" sz="1150" dirty="0">
                <a:solidFill>
                  <a:schemeClr val="tx1"/>
                </a:solidFill>
              </a:rPr>
              <a:t>API</a:t>
            </a:r>
            <a:r>
              <a:rPr kumimoji="1" lang="zh-TW" altLang="en-US" sz="1150" dirty="0">
                <a:solidFill>
                  <a:schemeClr val="tx1"/>
                </a:solidFill>
              </a:rPr>
              <a:t>應用</a:t>
            </a:r>
            <a:endParaRPr kumimoji="1" lang="en-US" altLang="zh-TW" sz="1150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風險預警</a:t>
            </a:r>
            <a:endParaRPr kumimoji="1" lang="en-US" altLang="zh-TW" sz="1150" dirty="0">
              <a:solidFill>
                <a:schemeClr val="tx1"/>
              </a:solidFill>
            </a:endParaRPr>
          </a:p>
        </p:txBody>
      </p:sp>
      <p:sp>
        <p:nvSpPr>
          <p:cNvPr id="15" name="六邊形 14">
            <a:extLst>
              <a:ext uri="{FF2B5EF4-FFF2-40B4-BE49-F238E27FC236}">
                <a16:creationId xmlns:a16="http://schemas.microsoft.com/office/drawing/2014/main" id="{36E7B787-0FCB-104B-A16C-E0929C95FB31}"/>
              </a:ext>
            </a:extLst>
          </p:cNvPr>
          <p:cNvSpPr/>
          <p:nvPr/>
        </p:nvSpPr>
        <p:spPr>
          <a:xfrm>
            <a:off x="5329239" y="3500438"/>
            <a:ext cx="1557338" cy="134302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b="1" dirty="0">
                <a:solidFill>
                  <a:schemeClr val="tx1"/>
                </a:solidFill>
              </a:rPr>
              <a:t>資訊應用</a:t>
            </a:r>
            <a:endParaRPr kumimoji="1" lang="en-US" altLang="zh-TW" sz="1600" b="1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endParaRPr kumimoji="1" lang="en-US" altLang="zh-TW" sz="1150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人工智慧</a:t>
            </a:r>
            <a:endParaRPr kumimoji="1" lang="en-US" altLang="zh-TW" sz="1150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機器學習</a:t>
            </a:r>
            <a:endParaRPr kumimoji="1" lang="en-US" altLang="zh-TW" sz="1150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en-US" altLang="zh-TW" sz="1150" dirty="0">
                <a:solidFill>
                  <a:schemeClr val="tx1"/>
                </a:solidFill>
              </a:rPr>
              <a:t>Big Data</a:t>
            </a:r>
          </a:p>
        </p:txBody>
      </p:sp>
      <p:sp>
        <p:nvSpPr>
          <p:cNvPr id="16" name="六邊形 15">
            <a:extLst>
              <a:ext uri="{FF2B5EF4-FFF2-40B4-BE49-F238E27FC236}">
                <a16:creationId xmlns:a16="http://schemas.microsoft.com/office/drawing/2014/main" id="{A662BB1A-95EB-1F41-9200-D4AE2729989B}"/>
              </a:ext>
            </a:extLst>
          </p:cNvPr>
          <p:cNvSpPr/>
          <p:nvPr/>
        </p:nvSpPr>
        <p:spPr>
          <a:xfrm>
            <a:off x="3452814" y="3509963"/>
            <a:ext cx="1557338" cy="134302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b="1" dirty="0">
                <a:solidFill>
                  <a:schemeClr val="tx1"/>
                </a:solidFill>
              </a:rPr>
              <a:t>投資管理</a:t>
            </a:r>
            <a:endParaRPr kumimoji="1" lang="en-US" altLang="zh-TW" dirty="0">
              <a:solidFill>
                <a:schemeClr val="tx1"/>
              </a:solidFill>
            </a:endParaRPr>
          </a:p>
          <a:p>
            <a:pPr algn="ctr"/>
            <a:endParaRPr kumimoji="1" lang="en-US" altLang="zh-TW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機器人理財</a:t>
            </a:r>
            <a:endParaRPr kumimoji="1" lang="en-US" altLang="zh-TW" sz="1150" dirty="0">
              <a:solidFill>
                <a:schemeClr val="tx1"/>
              </a:solidFill>
            </a:endParaRPr>
          </a:p>
          <a:p>
            <a:pPr algn="ctr">
              <a:lnSpc>
                <a:spcPct val="125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數據選股</a:t>
            </a:r>
            <a:endParaRPr kumimoji="1" lang="en-US" altLang="zh-TW" sz="1150" dirty="0">
              <a:solidFill>
                <a:schemeClr val="tx1"/>
              </a:solidFill>
            </a:endParaRPr>
          </a:p>
        </p:txBody>
      </p:sp>
      <p:sp>
        <p:nvSpPr>
          <p:cNvPr id="17" name="六邊形 16">
            <a:extLst>
              <a:ext uri="{FF2B5EF4-FFF2-40B4-BE49-F238E27FC236}">
                <a16:creationId xmlns:a16="http://schemas.microsoft.com/office/drawing/2014/main" id="{1B922BFB-3D01-3B4D-AAF4-D6D3CDD44053}"/>
              </a:ext>
            </a:extLst>
          </p:cNvPr>
          <p:cNvSpPr/>
          <p:nvPr/>
        </p:nvSpPr>
        <p:spPr>
          <a:xfrm>
            <a:off x="1590677" y="3505200"/>
            <a:ext cx="1557338" cy="134302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b="1" dirty="0">
                <a:solidFill>
                  <a:schemeClr val="tx1"/>
                </a:solidFill>
              </a:rPr>
              <a:t>群眾募資</a:t>
            </a:r>
            <a:endParaRPr kumimoji="1" lang="en-US" altLang="zh-TW" sz="1600" b="1" dirty="0">
              <a:solidFill>
                <a:schemeClr val="tx1"/>
              </a:solidFill>
            </a:endParaRPr>
          </a:p>
          <a:p>
            <a:pPr algn="ctr"/>
            <a:endParaRPr kumimoji="1" lang="en-US" altLang="zh-TW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社群募資平台</a:t>
            </a:r>
            <a:endParaRPr kumimoji="1" lang="en-US" altLang="zh-TW" sz="1150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kumimoji="1" lang="zh-TW" altLang="en-US" sz="1150" dirty="0">
                <a:solidFill>
                  <a:schemeClr val="tx1"/>
                </a:solidFill>
              </a:rPr>
              <a:t>中小企業融資</a:t>
            </a:r>
            <a:endParaRPr kumimoji="1" lang="en-US" altLang="zh-TW" sz="11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153815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1615</TotalTime>
  <Words>419</Words>
  <Application>Microsoft Macintosh PowerPoint</Application>
  <PresentationFormat>如螢幕大小 (16:9)</PresentationFormat>
  <Paragraphs>116</Paragraphs>
  <Slides>6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4" baseType="lpstr">
      <vt:lpstr>Roboto Condensed Light</vt:lpstr>
      <vt:lpstr>Fira Sans Extra Condensed Medium</vt:lpstr>
      <vt:lpstr>Exo 2</vt:lpstr>
      <vt:lpstr>Microsoft JhengHei</vt:lpstr>
      <vt:lpstr>Roboto Condensed</vt:lpstr>
      <vt:lpstr>Nunito Light</vt:lpstr>
      <vt:lpstr>Arial</vt:lpstr>
      <vt:lpstr>Tech Newsletter XL by Slidesgo</vt:lpstr>
      <vt:lpstr>靜心高中 金融科技夏令營</vt:lpstr>
      <vt:lpstr>程式在現今科技的實踐</vt:lpstr>
      <vt:lpstr>程式在現今科技的實踐</vt:lpstr>
      <vt:lpstr>程式在現今科技的實踐</vt:lpstr>
      <vt:lpstr>程式在現今科技的實踐</vt:lpstr>
      <vt:lpstr>程式在現今科技的實踐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靜心高中 金融科技夏令營</dc:title>
  <cp:lastModifiedBy>黃靖雯</cp:lastModifiedBy>
  <cp:revision>4</cp:revision>
  <dcterms:modified xsi:type="dcterms:W3CDTF">2021-11-28T09:37:51Z</dcterms:modified>
</cp:coreProperties>
</file>